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1080">
          <p15:clr>
            <a:srgbClr val="A4A3A4"/>
          </p15:clr>
        </p15:guide>
        <p15:guide id="4" orient="horz" pos="1680">
          <p15:clr>
            <a:srgbClr val="A4A3A4"/>
          </p15:clr>
        </p15:guide>
        <p15:guide id="5" orient="horz" pos="524">
          <p15:clr>
            <a:srgbClr val="A4A3A4"/>
          </p15:clr>
        </p15:guide>
        <p15:guide id="6" pos="7296">
          <p15:clr>
            <a:srgbClr val="A4A3A4"/>
          </p15:clr>
        </p15:guide>
        <p15:guide id="7" pos="381">
          <p15:clr>
            <a:srgbClr val="A4A3A4"/>
          </p15:clr>
        </p15:guide>
        <p15:guide id="8" pos="3840">
          <p15:clr>
            <a:srgbClr val="A4A3A4"/>
          </p15:clr>
        </p15:guide>
        <p15:guide id="9" pos="3771">
          <p15:clr>
            <a:srgbClr val="A4A3A4"/>
          </p15:clr>
        </p15:guide>
        <p15:guide id="10" pos="3909">
          <p15:clr>
            <a:srgbClr val="A4A3A4"/>
          </p15:clr>
        </p15:guide>
        <p15:guide id="11" pos="4944">
          <p15:clr>
            <a:srgbClr val="A4A3A4"/>
          </p15:clr>
        </p15:guide>
        <p15:guide id="12" pos="2592">
          <p15:clr>
            <a:srgbClr val="A4A3A4"/>
          </p15:clr>
        </p15:guide>
        <p15:guide id="13" pos="5077">
          <p15:clr>
            <a:srgbClr val="A4A3A4"/>
          </p15:clr>
        </p15:guide>
        <p15:guide id="14" pos="272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8" roundtripDataSignature="AMtx7miTWQpdvpcLxCHe8WCJSJm4HpRg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FB4A23-3683-4270-9745-94F2780D9C7A}">
  <a:tblStyle styleId="{91FB4A23-3683-4270-9745-94F2780D9C7A}" styleName="Table_0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8F5"/>
          </a:solidFill>
        </a:fill>
      </a:tcStyle>
    </a:wholeTbl>
    <a:band1H>
      <a:tcTxStyle b="off" i="off"/>
      <a:tcStyle>
        <a:fill>
          <a:solidFill>
            <a:srgbClr val="CAF2E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F2E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BDCC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0BDCC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BDCC7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BDCC7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40" orient="horz"/>
        <p:guide pos="1080" orient="horz"/>
        <p:guide pos="1680" orient="horz"/>
        <p:guide pos="524" orient="horz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customschemas.google.com/relationships/presentationmetadata" Target="metadata"/><Relationship Id="rId3" Type="http://schemas.openxmlformats.org/officeDocument/2006/relationships/presProps" Target="presProps.xml"/><Relationship Id="rId21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viewProps" Target="viewProps.xml"/><Relationship Id="rId16" Type="http://schemas.openxmlformats.org/officeDocument/2006/relationships/slide" Target="slides/slide10.xml"/><Relationship Id="rId20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customXml" Target="../customXml/item1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556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749925" y="8685213"/>
            <a:ext cx="1106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:notes"/>
          <p:cNvSpPr txBox="1"/>
          <p:nvPr>
            <p:ph idx="1" type="body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" lvl="0" marL="800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250" name="Google Shape;250;p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:notes"/>
          <p:cNvSpPr txBox="1"/>
          <p:nvPr>
            <p:ph idx="11" type="ftr"/>
          </p:nvPr>
        </p:nvSpPr>
        <p:spPr>
          <a:xfrm>
            <a:off x="0" y="8685213"/>
            <a:ext cx="556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:notes"/>
          <p:cNvSpPr txBox="1"/>
          <p:nvPr>
            <p:ph idx="12" type="sldNum"/>
          </p:nvPr>
        </p:nvSpPr>
        <p:spPr>
          <a:xfrm>
            <a:off x="5749925" y="8685213"/>
            <a:ext cx="1106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0a1395cfe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0a1395cfe_1_4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" lvl="0" marL="800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364" name="Google Shape;364;g100a1395cfe_1_4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100a1395cfe_1_4:notes"/>
          <p:cNvSpPr txBox="1"/>
          <p:nvPr>
            <p:ph idx="11" type="ftr"/>
          </p:nvPr>
        </p:nvSpPr>
        <p:spPr>
          <a:xfrm>
            <a:off x="0" y="8685213"/>
            <a:ext cx="556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00a1395cfe_1_4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g100a1395cfe_1_4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:notes"/>
          <p:cNvSpPr txBox="1"/>
          <p:nvPr>
            <p:ph idx="1" type="body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" lvl="0" marL="800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390" name="Google Shape;390;p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2:notes"/>
          <p:cNvSpPr txBox="1"/>
          <p:nvPr>
            <p:ph idx="11" type="ftr"/>
          </p:nvPr>
        </p:nvSpPr>
        <p:spPr>
          <a:xfrm>
            <a:off x="0" y="8685213"/>
            <a:ext cx="556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2:notes"/>
          <p:cNvSpPr txBox="1"/>
          <p:nvPr>
            <p:ph idx="12" type="sldNum"/>
          </p:nvPr>
        </p:nvSpPr>
        <p:spPr>
          <a:xfrm>
            <a:off x="5749925" y="8685213"/>
            <a:ext cx="1106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092a7602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0092a7602e_0_0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" lvl="0" marL="800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261" name="Google Shape;261;g10092a7602e_0_0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0092a7602e_0_0:notes"/>
          <p:cNvSpPr txBox="1"/>
          <p:nvPr>
            <p:ph idx="11" type="ftr"/>
          </p:nvPr>
        </p:nvSpPr>
        <p:spPr>
          <a:xfrm>
            <a:off x="0" y="8685213"/>
            <a:ext cx="556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0092a7602e_0_0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10092a7602e_0_0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093fcf649_8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093fcf649_8_22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277" name="Google Shape;277;g10093fcf649_8_22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093fcf649_8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0093fcf649_8_63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287" name="Google Shape;287;g10093fcf649_8_63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93fcf649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0093fcf649_1_17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306" name="Google Shape;306;g10093fcf649_1_17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092a7602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0092a7602e_0_11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316" name="Google Shape;316;g10092a7602e_0_11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1:notes"/>
          <p:cNvSpPr txBox="1"/>
          <p:nvPr>
            <p:ph idx="1" type="body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" lvl="0" marL="800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335" name="Google Shape;335;p11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1:notes"/>
          <p:cNvSpPr txBox="1"/>
          <p:nvPr>
            <p:ph idx="11" type="ftr"/>
          </p:nvPr>
        </p:nvSpPr>
        <p:spPr>
          <a:xfrm>
            <a:off x="0" y="8685213"/>
            <a:ext cx="556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 txBox="1"/>
          <p:nvPr>
            <p:ph idx="12" type="sldNum"/>
          </p:nvPr>
        </p:nvSpPr>
        <p:spPr>
          <a:xfrm>
            <a:off x="5749925" y="8685213"/>
            <a:ext cx="11064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1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093fcf649_8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0093fcf649_8_72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346" name="Google Shape;346;g10093fcf649_8_72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093fcf649_8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093fcf649_8_82:notes"/>
          <p:cNvSpPr txBox="1"/>
          <p:nvPr>
            <p:ph idx="1" type="body"/>
          </p:nvPr>
        </p:nvSpPr>
        <p:spPr>
          <a:xfrm>
            <a:off x="368300" y="4343400"/>
            <a:ext cx="6121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355" name="Google Shape;355;g10093fcf649_8_82:notes"/>
          <p:cNvSpPr txBox="1"/>
          <p:nvPr>
            <p:ph idx="12" type="sldNum"/>
          </p:nvPr>
        </p:nvSpPr>
        <p:spPr>
          <a:xfrm>
            <a:off x="5749925" y="8685213"/>
            <a:ext cx="110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&amp;J Signature" showMasterSp="0">
  <p:cSld name="J&amp;J Signature">
    <p:bg>
      <p:bgPr>
        <a:solidFill>
          <a:srgbClr val="F4F4F4">
            <a:alpha val="0"/>
          </a:srgbClr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sub magenta" showMasterSp="0">
  <p:cSld name="section title, sub magenta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8"/>
          <p:cNvSpPr txBox="1"/>
          <p:nvPr>
            <p:ph idx="1" type="body"/>
          </p:nvPr>
        </p:nvSpPr>
        <p:spPr>
          <a:xfrm>
            <a:off x="605367" y="3927110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RIGHT HALF bullets">
  <p:cSld name="title, sub, RIGHT HALF bulle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2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50"/>
          <p:cNvSpPr txBox="1"/>
          <p:nvPr>
            <p:ph idx="4" type="body"/>
          </p:nvPr>
        </p:nvSpPr>
        <p:spPr>
          <a:xfrm>
            <a:off x="609600" y="1713180"/>
            <a:ext cx="539496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5" type="body"/>
          </p:nvPr>
        </p:nvSpPr>
        <p:spPr>
          <a:xfrm>
            <a:off x="6187440" y="1713180"/>
            <a:ext cx="539496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, RIGHT 2/3">
  <p:cSld name="1_title, sub, RIGHT 2/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1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51"/>
          <p:cNvSpPr txBox="1"/>
          <p:nvPr>
            <p:ph idx="2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51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1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1"/>
          <p:cNvSpPr txBox="1"/>
          <p:nvPr>
            <p:ph idx="4" type="body"/>
          </p:nvPr>
        </p:nvSpPr>
        <p:spPr>
          <a:xfrm>
            <a:off x="609599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5" type="body"/>
          </p:nvPr>
        </p:nvSpPr>
        <p:spPr>
          <a:xfrm>
            <a:off x="4338918" y="1713180"/>
            <a:ext cx="724348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lumns 1x3 wht">
  <p:cSld name="title, sub, columns 1x3 wh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7" name="Google Shape;67;p52"/>
          <p:cNvSpPr txBox="1"/>
          <p:nvPr>
            <p:ph idx="2" type="body"/>
          </p:nvPr>
        </p:nvSpPr>
        <p:spPr>
          <a:xfrm>
            <a:off x="609600" y="3883026"/>
            <a:ext cx="350520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52"/>
          <p:cNvSpPr txBox="1"/>
          <p:nvPr>
            <p:ph idx="3" type="body"/>
          </p:nvPr>
        </p:nvSpPr>
        <p:spPr>
          <a:xfrm>
            <a:off x="4353736" y="3883026"/>
            <a:ext cx="3513667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4" type="body"/>
          </p:nvPr>
        </p:nvSpPr>
        <p:spPr>
          <a:xfrm>
            <a:off x="8077201" y="3883026"/>
            <a:ext cx="350519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5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6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52"/>
          <p:cNvSpPr txBox="1"/>
          <p:nvPr>
            <p:ph idx="7" type="body"/>
          </p:nvPr>
        </p:nvSpPr>
        <p:spPr>
          <a:xfrm>
            <a:off x="609599" y="1713180"/>
            <a:ext cx="3502152" cy="202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8" type="body"/>
          </p:nvPr>
        </p:nvSpPr>
        <p:spPr>
          <a:xfrm>
            <a:off x="4344924" y="1713180"/>
            <a:ext cx="3502152" cy="202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9" type="body"/>
          </p:nvPr>
        </p:nvSpPr>
        <p:spPr>
          <a:xfrm>
            <a:off x="8080248" y="1713180"/>
            <a:ext cx="3502152" cy="202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, columns 1x3 wht">
  <p:cSld name="1_title, sub, columns 1x3 wh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3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9" name="Google Shape;79;p53"/>
          <p:cNvSpPr txBox="1"/>
          <p:nvPr>
            <p:ph idx="2" type="body"/>
          </p:nvPr>
        </p:nvSpPr>
        <p:spPr>
          <a:xfrm>
            <a:off x="4349193" y="1570154"/>
            <a:ext cx="3493057" cy="4144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3" type="body"/>
          </p:nvPr>
        </p:nvSpPr>
        <p:spPr>
          <a:xfrm>
            <a:off x="606035" y="1570154"/>
            <a:ext cx="3510883" cy="4144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4" type="body"/>
          </p:nvPr>
        </p:nvSpPr>
        <p:spPr>
          <a:xfrm>
            <a:off x="8074527" y="1569984"/>
            <a:ext cx="3510883" cy="415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5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6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53"/>
          <p:cNvSpPr txBox="1"/>
          <p:nvPr>
            <p:ph idx="7" type="body"/>
          </p:nvPr>
        </p:nvSpPr>
        <p:spPr>
          <a:xfrm>
            <a:off x="609599" y="2136912"/>
            <a:ext cx="3502152" cy="3782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53"/>
          <p:cNvSpPr txBox="1"/>
          <p:nvPr>
            <p:ph idx="8" type="body"/>
          </p:nvPr>
        </p:nvSpPr>
        <p:spPr>
          <a:xfrm>
            <a:off x="4344924" y="2136912"/>
            <a:ext cx="3502152" cy="3782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8" name="Google Shape;88;p53"/>
          <p:cNvSpPr txBox="1"/>
          <p:nvPr>
            <p:ph idx="9" type="body"/>
          </p:nvPr>
        </p:nvSpPr>
        <p:spPr>
          <a:xfrm>
            <a:off x="8080248" y="2136912"/>
            <a:ext cx="3502152" cy="3782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statement blue" showMasterSp="0">
  <p:cSld name="quote or statement blue"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 txBox="1"/>
          <p:nvPr>
            <p:ph type="title"/>
          </p:nvPr>
        </p:nvSpPr>
        <p:spPr>
          <a:xfrm>
            <a:off x="605367" y="1983439"/>
            <a:ext cx="10981267" cy="1538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" type="body"/>
          </p:nvPr>
        </p:nvSpPr>
        <p:spPr>
          <a:xfrm>
            <a:off x="605367" y="5083557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statement magenta" showMasterSp="0">
  <p:cSld name="quote or statement magenta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/>
          <p:nvPr>
            <p:ph type="title"/>
          </p:nvPr>
        </p:nvSpPr>
        <p:spPr>
          <a:xfrm>
            <a:off x="605367" y="1970615"/>
            <a:ext cx="10981267" cy="1564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idx="1" type="body"/>
          </p:nvPr>
        </p:nvSpPr>
        <p:spPr>
          <a:xfrm>
            <a:off x="605367" y="5083557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RIGHT 2/3">
  <p:cSld name="title, sub, RIGHT 2/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7" name="Google Shape;97;p56"/>
          <p:cNvSpPr txBox="1"/>
          <p:nvPr>
            <p:ph idx="2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56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6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56"/>
          <p:cNvSpPr txBox="1"/>
          <p:nvPr>
            <p:ph idx="3" type="body"/>
          </p:nvPr>
        </p:nvSpPr>
        <p:spPr>
          <a:xfrm>
            <a:off x="609599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56"/>
          <p:cNvSpPr txBox="1"/>
          <p:nvPr>
            <p:ph idx="4" type="body"/>
          </p:nvPr>
        </p:nvSpPr>
        <p:spPr>
          <a:xfrm>
            <a:off x="4338918" y="1713180"/>
            <a:ext cx="724348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ine title, bullets">
  <p:cSld name="1_line title, bulle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7"/>
          <p:cNvSpPr txBox="1"/>
          <p:nvPr>
            <p:ph idx="1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57"/>
          <p:cNvSpPr txBox="1"/>
          <p:nvPr>
            <p:ph idx="2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3" type="body"/>
          </p:nvPr>
        </p:nvSpPr>
        <p:spPr>
          <a:xfrm>
            <a:off x="603250" y="1406632"/>
            <a:ext cx="5143500" cy="371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57"/>
          <p:cNvSpPr txBox="1"/>
          <p:nvPr>
            <p:ph idx="4" type="body"/>
          </p:nvPr>
        </p:nvSpPr>
        <p:spPr>
          <a:xfrm>
            <a:off x="6443186" y="1406633"/>
            <a:ext cx="5143500" cy="361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7" name="Google Shape;107;p57"/>
          <p:cNvSpPr txBox="1"/>
          <p:nvPr>
            <p:ph idx="5" type="body"/>
          </p:nvPr>
        </p:nvSpPr>
        <p:spPr>
          <a:xfrm>
            <a:off x="603251" y="1826717"/>
            <a:ext cx="5143500" cy="55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57"/>
          <p:cNvSpPr txBox="1"/>
          <p:nvPr>
            <p:ph idx="6" type="body"/>
          </p:nvPr>
        </p:nvSpPr>
        <p:spPr>
          <a:xfrm>
            <a:off x="6443186" y="1826717"/>
            <a:ext cx="5143500" cy="55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9" name="Google Shape;109;p57"/>
          <p:cNvSpPr txBox="1"/>
          <p:nvPr>
            <p:ph idx="7" type="body"/>
          </p:nvPr>
        </p:nvSpPr>
        <p:spPr>
          <a:xfrm>
            <a:off x="6443186" y="3110085"/>
            <a:ext cx="5143500" cy="55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57"/>
          <p:cNvSpPr txBox="1"/>
          <p:nvPr>
            <p:ph idx="8" type="body"/>
          </p:nvPr>
        </p:nvSpPr>
        <p:spPr>
          <a:xfrm>
            <a:off x="603251" y="3110085"/>
            <a:ext cx="5143500" cy="556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57"/>
          <p:cNvSpPr txBox="1"/>
          <p:nvPr>
            <p:ph idx="9" type="body"/>
          </p:nvPr>
        </p:nvSpPr>
        <p:spPr>
          <a:xfrm>
            <a:off x="603250" y="2589737"/>
            <a:ext cx="5143500" cy="5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2" name="Google Shape;112;p57"/>
          <p:cNvSpPr txBox="1"/>
          <p:nvPr>
            <p:ph idx="13" type="body"/>
          </p:nvPr>
        </p:nvSpPr>
        <p:spPr>
          <a:xfrm>
            <a:off x="6445250" y="2589737"/>
            <a:ext cx="5143500" cy="5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57"/>
          <p:cNvSpPr txBox="1"/>
          <p:nvPr>
            <p:ph idx="14" type="body"/>
          </p:nvPr>
        </p:nvSpPr>
        <p:spPr>
          <a:xfrm>
            <a:off x="3717503" y="3956568"/>
            <a:ext cx="2137868" cy="398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5" type="body"/>
          </p:nvPr>
        </p:nvSpPr>
        <p:spPr>
          <a:xfrm>
            <a:off x="9465434" y="3956568"/>
            <a:ext cx="2116967" cy="398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5" name="Google Shape;115;p57"/>
          <p:cNvSpPr txBox="1"/>
          <p:nvPr>
            <p:ph idx="16" type="body"/>
          </p:nvPr>
        </p:nvSpPr>
        <p:spPr>
          <a:xfrm>
            <a:off x="9465435" y="4482056"/>
            <a:ext cx="2116966" cy="116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6" name="Google Shape;116;p57"/>
          <p:cNvSpPr txBox="1"/>
          <p:nvPr>
            <p:ph idx="17" type="body"/>
          </p:nvPr>
        </p:nvSpPr>
        <p:spPr>
          <a:xfrm>
            <a:off x="3717503" y="4482056"/>
            <a:ext cx="2137867" cy="116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18" type="body"/>
          </p:nvPr>
        </p:nvSpPr>
        <p:spPr>
          <a:xfrm>
            <a:off x="7829943" y="4482056"/>
            <a:ext cx="1438975" cy="116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19" type="body"/>
          </p:nvPr>
        </p:nvSpPr>
        <p:spPr>
          <a:xfrm>
            <a:off x="7829945" y="3898709"/>
            <a:ext cx="1438974" cy="5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667"/>
              <a:buNone/>
              <a:defRPr b="1" sz="3666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9" name="Google Shape;119;p57"/>
          <p:cNvSpPr txBox="1"/>
          <p:nvPr>
            <p:ph idx="20" type="body"/>
          </p:nvPr>
        </p:nvSpPr>
        <p:spPr>
          <a:xfrm>
            <a:off x="2133681" y="4482056"/>
            <a:ext cx="1412289" cy="116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Font typeface="Arial"/>
              <a:buNone/>
              <a:defRPr b="0" sz="15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21" type="body"/>
          </p:nvPr>
        </p:nvSpPr>
        <p:spPr>
          <a:xfrm>
            <a:off x="2133683" y="3898709"/>
            <a:ext cx="1412288" cy="5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667"/>
              <a:buNone/>
              <a:defRPr b="1" sz="3666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, RIGHT HALF bullets">
  <p:cSld name="1_title, sub, RIGHT HALF bullets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/>
          <p:nvPr/>
        </p:nvSpPr>
        <p:spPr>
          <a:xfrm>
            <a:off x="601134" y="1361789"/>
            <a:ext cx="2576963" cy="4553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8"/>
          <p:cNvSpPr/>
          <p:nvPr/>
        </p:nvSpPr>
        <p:spPr>
          <a:xfrm>
            <a:off x="9009671" y="1361789"/>
            <a:ext cx="2576963" cy="4553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8"/>
          <p:cNvSpPr/>
          <p:nvPr/>
        </p:nvSpPr>
        <p:spPr>
          <a:xfrm>
            <a:off x="3409073" y="1361789"/>
            <a:ext cx="2576963" cy="4553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8"/>
          <p:cNvSpPr/>
          <p:nvPr/>
        </p:nvSpPr>
        <p:spPr>
          <a:xfrm>
            <a:off x="6209372" y="1361789"/>
            <a:ext cx="2576963" cy="4553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8"/>
          <p:cNvSpPr txBox="1"/>
          <p:nvPr>
            <p:ph idx="1" type="body"/>
          </p:nvPr>
        </p:nvSpPr>
        <p:spPr>
          <a:xfrm>
            <a:off x="744803" y="1558396"/>
            <a:ext cx="2169583" cy="40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58"/>
          <p:cNvSpPr txBox="1"/>
          <p:nvPr>
            <p:ph idx="2" type="body"/>
          </p:nvPr>
        </p:nvSpPr>
        <p:spPr>
          <a:xfrm>
            <a:off x="3632382" y="1558396"/>
            <a:ext cx="2169583" cy="40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0" name="Google Shape;130;p58"/>
          <p:cNvSpPr txBox="1"/>
          <p:nvPr>
            <p:ph idx="3" type="body"/>
          </p:nvPr>
        </p:nvSpPr>
        <p:spPr>
          <a:xfrm>
            <a:off x="6399645" y="1558396"/>
            <a:ext cx="2169583" cy="40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58"/>
          <p:cNvSpPr txBox="1"/>
          <p:nvPr>
            <p:ph idx="4" type="body"/>
          </p:nvPr>
        </p:nvSpPr>
        <p:spPr>
          <a:xfrm>
            <a:off x="804162" y="2141550"/>
            <a:ext cx="2170907" cy="267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2" name="Google Shape;132;p58"/>
          <p:cNvSpPr txBox="1"/>
          <p:nvPr>
            <p:ph idx="5" type="body"/>
          </p:nvPr>
        </p:nvSpPr>
        <p:spPr>
          <a:xfrm>
            <a:off x="3639662" y="2152334"/>
            <a:ext cx="2170907" cy="267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3" name="Google Shape;133;p58"/>
          <p:cNvSpPr txBox="1"/>
          <p:nvPr>
            <p:ph idx="6" type="body"/>
          </p:nvPr>
        </p:nvSpPr>
        <p:spPr>
          <a:xfrm>
            <a:off x="6393557" y="2152334"/>
            <a:ext cx="2170907" cy="267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4" name="Google Shape;134;p58"/>
          <p:cNvSpPr txBox="1"/>
          <p:nvPr>
            <p:ph idx="7" type="body"/>
          </p:nvPr>
        </p:nvSpPr>
        <p:spPr>
          <a:xfrm>
            <a:off x="9187557" y="2152334"/>
            <a:ext cx="2170907" cy="267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»"/>
              <a:defRPr sz="15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5" name="Google Shape;135;p58"/>
          <p:cNvSpPr txBox="1"/>
          <p:nvPr>
            <p:ph idx="8" type="body"/>
          </p:nvPr>
        </p:nvSpPr>
        <p:spPr>
          <a:xfrm>
            <a:off x="9187557" y="1558396"/>
            <a:ext cx="2169583" cy="40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6" name="Google Shape;136;p58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8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blue" showMasterSp="0">
  <p:cSld name="section title blue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graphic">
  <p:cSld name="title, graphic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9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9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59"/>
          <p:cNvSpPr txBox="1"/>
          <p:nvPr>
            <p:ph idx="1" type="body"/>
          </p:nvPr>
        </p:nvSpPr>
        <p:spPr>
          <a:xfrm>
            <a:off x="609600" y="1713180"/>
            <a:ext cx="10972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2" showMasterSp="0">
  <p:cSld name="presentation title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 txBox="1"/>
          <p:nvPr>
            <p:ph type="title"/>
          </p:nvPr>
        </p:nvSpPr>
        <p:spPr>
          <a:xfrm>
            <a:off x="605367" y="2096843"/>
            <a:ext cx="10981267" cy="1615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605367" y="3909431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45" name="Google Shape;14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553" y="6175017"/>
            <a:ext cx="2013624" cy="50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magenta" showMasterSp="0">
  <p:cSld name="section title magenta">
    <p:bg>
      <p:bgPr>
        <a:solidFill>
          <a:schemeClr val="accent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5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 showMasterSp="0">
  <p:cSld name="presentation 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0"/>
          <p:cNvSpPr txBox="1"/>
          <p:nvPr>
            <p:ph type="title"/>
          </p:nvPr>
        </p:nvSpPr>
        <p:spPr>
          <a:xfrm>
            <a:off x="605367" y="420977"/>
            <a:ext cx="10981267" cy="1615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0"/>
          <p:cNvSpPr txBox="1"/>
          <p:nvPr>
            <p:ph idx="1" type="body"/>
          </p:nvPr>
        </p:nvSpPr>
        <p:spPr>
          <a:xfrm>
            <a:off x="605367" y="2367251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51" name="Google Shape;15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553" y="6175017"/>
            <a:ext cx="2013624" cy="504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52" name="Google Shape;152;p60"/>
          <p:cNvPicPr preferRelativeResize="0"/>
          <p:nvPr/>
        </p:nvPicPr>
        <p:blipFill rotWithShape="1">
          <a:blip r:embed="rId3">
            <a:alphaModFix/>
          </a:blip>
          <a:srcRect b="0" l="0" r="22682" t="0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1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61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gray" showMasterSp="0">
  <p:cSld name="section title gra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2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sub gray" showMasterSp="0">
  <p:cSld name="section title, sub gra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3"/>
          <p:cNvSpPr txBox="1"/>
          <p:nvPr>
            <p:ph idx="1" type="body"/>
          </p:nvPr>
        </p:nvSpPr>
        <p:spPr>
          <a:xfrm>
            <a:off x="605367" y="3927110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0" name="Google Shape;160;p63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sub red" showMasterSp="0">
  <p:cSld name="section title, sub red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4"/>
          <p:cNvSpPr txBox="1"/>
          <p:nvPr>
            <p:ph idx="1" type="body"/>
          </p:nvPr>
        </p:nvSpPr>
        <p:spPr>
          <a:xfrm>
            <a:off x="605367" y="3927110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64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sub blue" showMasterSp="0">
  <p:cSld name="section title, sub blue">
    <p:bg>
      <p:bgPr>
        <a:solidFill>
          <a:schemeClr val="accent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5"/>
          <p:cNvSpPr txBox="1"/>
          <p:nvPr>
            <p:ph idx="1" type="body"/>
          </p:nvPr>
        </p:nvSpPr>
        <p:spPr>
          <a:xfrm>
            <a:off x="605367" y="3927110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6" name="Google Shape;166;p65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, sub magenta" showMasterSp="0">
  <p:cSld name="1_section title, sub magenta">
    <p:bg>
      <p:bgPr>
        <a:solidFill>
          <a:srgbClr val="FCB00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6"/>
          <p:cNvSpPr txBox="1"/>
          <p:nvPr>
            <p:ph idx="1" type="body"/>
          </p:nvPr>
        </p:nvSpPr>
        <p:spPr>
          <a:xfrm>
            <a:off x="605367" y="3927110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9" name="Google Shape;169;p66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">
  <p:cSld name="title, bulle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8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68"/>
          <p:cNvSpPr txBox="1"/>
          <p:nvPr>
            <p:ph idx="1" type="body"/>
          </p:nvPr>
        </p:nvSpPr>
        <p:spPr>
          <a:xfrm>
            <a:off x="609600" y="1713180"/>
            <a:ext cx="10972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multi image">
  <p:cSld name="title, sub, multi im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67"/>
          <p:cNvSpPr/>
          <p:nvPr>
            <p:ph idx="2" type="pic"/>
          </p:nvPr>
        </p:nvSpPr>
        <p:spPr>
          <a:xfrm>
            <a:off x="609600" y="1948212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7"/>
          <p:cNvSpPr/>
          <p:nvPr>
            <p:ph idx="3" type="pic"/>
          </p:nvPr>
        </p:nvSpPr>
        <p:spPr>
          <a:xfrm>
            <a:off x="3391237" y="1945660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7"/>
          <p:cNvSpPr/>
          <p:nvPr>
            <p:ph idx="4" type="pic"/>
          </p:nvPr>
        </p:nvSpPr>
        <p:spPr>
          <a:xfrm>
            <a:off x="6172874" y="1952040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7"/>
          <p:cNvSpPr/>
          <p:nvPr>
            <p:ph idx="5" type="pic"/>
          </p:nvPr>
        </p:nvSpPr>
        <p:spPr>
          <a:xfrm>
            <a:off x="8954510" y="1961445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67"/>
          <p:cNvSpPr/>
          <p:nvPr>
            <p:ph idx="6" type="pic"/>
          </p:nvPr>
        </p:nvSpPr>
        <p:spPr>
          <a:xfrm>
            <a:off x="609600" y="3891865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67"/>
          <p:cNvSpPr/>
          <p:nvPr>
            <p:ph idx="7" type="pic"/>
          </p:nvPr>
        </p:nvSpPr>
        <p:spPr>
          <a:xfrm>
            <a:off x="3391237" y="3889313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67"/>
          <p:cNvSpPr/>
          <p:nvPr>
            <p:ph idx="8" type="pic"/>
          </p:nvPr>
        </p:nvSpPr>
        <p:spPr>
          <a:xfrm>
            <a:off x="6172874" y="3895693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67"/>
          <p:cNvSpPr/>
          <p:nvPr>
            <p:ph idx="9" type="pic"/>
          </p:nvPr>
        </p:nvSpPr>
        <p:spPr>
          <a:xfrm>
            <a:off x="8954510" y="3905098"/>
            <a:ext cx="2614268" cy="1758961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7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7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ullets">
  <p:cSld name="title, sub, bulle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9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4" name="Google Shape;184;p69"/>
          <p:cNvSpPr txBox="1"/>
          <p:nvPr>
            <p:ph idx="2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5" name="Google Shape;185;p69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9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69"/>
          <p:cNvSpPr txBox="1"/>
          <p:nvPr>
            <p:ph idx="3" type="body"/>
          </p:nvPr>
        </p:nvSpPr>
        <p:spPr>
          <a:xfrm>
            <a:off x="609600" y="1713180"/>
            <a:ext cx="10972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header, bullets">
  <p:cSld name="title, sub, header, 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0"/>
          <p:cNvSpPr txBox="1"/>
          <p:nvPr>
            <p:ph idx="1" type="body"/>
          </p:nvPr>
        </p:nvSpPr>
        <p:spPr>
          <a:xfrm>
            <a:off x="609600" y="1713178"/>
            <a:ext cx="10972800" cy="390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0" name="Google Shape;190;p70"/>
          <p:cNvSpPr txBox="1"/>
          <p:nvPr>
            <p:ph idx="2" type="body"/>
          </p:nvPr>
        </p:nvSpPr>
        <p:spPr>
          <a:xfrm>
            <a:off x="609600" y="868681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1" name="Google Shape;191;p70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2" name="Google Shape;192;p70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0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70"/>
          <p:cNvSpPr txBox="1"/>
          <p:nvPr>
            <p:ph idx="4" type="body"/>
          </p:nvPr>
        </p:nvSpPr>
        <p:spPr>
          <a:xfrm>
            <a:off x="609600" y="2266122"/>
            <a:ext cx="10972800" cy="3653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hart info">
  <p:cSld name="title, sub, chart info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1"/>
          <p:cNvSpPr txBox="1"/>
          <p:nvPr>
            <p:ph idx="1" type="body"/>
          </p:nvPr>
        </p:nvSpPr>
        <p:spPr>
          <a:xfrm>
            <a:off x="609600" y="1713178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7" name="Google Shape;197;p71"/>
          <p:cNvSpPr txBox="1"/>
          <p:nvPr>
            <p:ph idx="2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8" name="Google Shape;198;p71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9" name="Google Shape;199;p71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71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title, bullets">
  <p:cSld name="line title, bulle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2"/>
          <p:cNvSpPr txBox="1"/>
          <p:nvPr>
            <p:ph idx="1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3" name="Google Shape;203;p72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2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72"/>
          <p:cNvSpPr txBox="1"/>
          <p:nvPr>
            <p:ph idx="2" type="body"/>
          </p:nvPr>
        </p:nvSpPr>
        <p:spPr>
          <a:xfrm>
            <a:off x="609600" y="1713180"/>
            <a:ext cx="10972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LEFT 2/3">
  <p:cSld name="title, sub, LEFT 2/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3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8" name="Google Shape;208;p73"/>
          <p:cNvSpPr txBox="1"/>
          <p:nvPr>
            <p:ph idx="2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9" name="Google Shape;209;p73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73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73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73"/>
          <p:cNvSpPr txBox="1"/>
          <p:nvPr>
            <p:ph idx="4" type="body"/>
          </p:nvPr>
        </p:nvSpPr>
        <p:spPr>
          <a:xfrm>
            <a:off x="8080248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3" name="Google Shape;213;p73"/>
          <p:cNvSpPr txBox="1"/>
          <p:nvPr>
            <p:ph idx="5" type="body"/>
          </p:nvPr>
        </p:nvSpPr>
        <p:spPr>
          <a:xfrm>
            <a:off x="609600" y="1713180"/>
            <a:ext cx="724348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lumns 1x3">
  <p:cSld name="title, sub, columns 1x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4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6" name="Google Shape;216;p74"/>
          <p:cNvSpPr txBox="1"/>
          <p:nvPr>
            <p:ph idx="2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7" name="Google Shape;217;p74"/>
          <p:cNvSpPr txBox="1"/>
          <p:nvPr>
            <p:ph idx="3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8" name="Google Shape;218;p74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74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74"/>
          <p:cNvSpPr txBox="1"/>
          <p:nvPr>
            <p:ph idx="4" type="body"/>
          </p:nvPr>
        </p:nvSpPr>
        <p:spPr>
          <a:xfrm>
            <a:off x="609599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1" name="Google Shape;221;p74"/>
          <p:cNvSpPr txBox="1"/>
          <p:nvPr>
            <p:ph idx="5" type="body"/>
          </p:nvPr>
        </p:nvSpPr>
        <p:spPr>
          <a:xfrm>
            <a:off x="4344924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74"/>
          <p:cNvSpPr txBox="1"/>
          <p:nvPr>
            <p:ph idx="6" type="body"/>
          </p:nvPr>
        </p:nvSpPr>
        <p:spPr>
          <a:xfrm>
            <a:off x="8080248" y="1713180"/>
            <a:ext cx="350215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, columns 1x3">
  <p:cSld name="1_title, sub, columns 1x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5"/>
          <p:cNvSpPr/>
          <p:nvPr/>
        </p:nvSpPr>
        <p:spPr>
          <a:xfrm>
            <a:off x="577659" y="1083013"/>
            <a:ext cx="3498295" cy="4832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5"/>
          <p:cNvSpPr/>
          <p:nvPr/>
        </p:nvSpPr>
        <p:spPr>
          <a:xfrm>
            <a:off x="4349566" y="1083013"/>
            <a:ext cx="3498295" cy="4832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5"/>
          <p:cNvSpPr/>
          <p:nvPr/>
        </p:nvSpPr>
        <p:spPr>
          <a:xfrm>
            <a:off x="8102409" y="1083013"/>
            <a:ext cx="3498295" cy="48320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5"/>
          <p:cNvSpPr txBox="1"/>
          <p:nvPr>
            <p:ph idx="1" type="body"/>
          </p:nvPr>
        </p:nvSpPr>
        <p:spPr>
          <a:xfrm>
            <a:off x="8308756" y="1276350"/>
            <a:ext cx="307551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75"/>
          <p:cNvSpPr txBox="1"/>
          <p:nvPr>
            <p:ph idx="2" type="body"/>
          </p:nvPr>
        </p:nvSpPr>
        <p:spPr>
          <a:xfrm>
            <a:off x="4578452" y="1276350"/>
            <a:ext cx="307551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75"/>
          <p:cNvSpPr txBox="1"/>
          <p:nvPr>
            <p:ph idx="3" type="body"/>
          </p:nvPr>
        </p:nvSpPr>
        <p:spPr>
          <a:xfrm>
            <a:off x="789047" y="1276350"/>
            <a:ext cx="307551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75"/>
          <p:cNvSpPr txBox="1"/>
          <p:nvPr>
            <p:ph idx="4" type="body"/>
          </p:nvPr>
        </p:nvSpPr>
        <p:spPr>
          <a:xfrm>
            <a:off x="789047" y="1992760"/>
            <a:ext cx="3075517" cy="292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1" name="Google Shape;231;p75"/>
          <p:cNvSpPr txBox="1"/>
          <p:nvPr>
            <p:ph idx="5" type="body"/>
          </p:nvPr>
        </p:nvSpPr>
        <p:spPr>
          <a:xfrm>
            <a:off x="4578452" y="1992760"/>
            <a:ext cx="3075517" cy="292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2" name="Google Shape;232;p75"/>
          <p:cNvSpPr txBox="1"/>
          <p:nvPr>
            <p:ph idx="6" type="body"/>
          </p:nvPr>
        </p:nvSpPr>
        <p:spPr>
          <a:xfrm>
            <a:off x="8308756" y="1992760"/>
            <a:ext cx="3075517" cy="292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3" name="Google Shape;233;p75"/>
          <p:cNvSpPr txBox="1"/>
          <p:nvPr>
            <p:ph idx="7" type="body"/>
          </p:nvPr>
        </p:nvSpPr>
        <p:spPr>
          <a:xfrm>
            <a:off x="1" y="5913259"/>
            <a:ext cx="55749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75"/>
          <p:cNvSpPr txBox="1"/>
          <p:nvPr>
            <p:ph idx="8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75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75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, caption RIGHT" showMasterSp="0">
  <p:cSld name="full picture, caption RIGH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76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76"/>
          <p:cNvSpPr txBox="1"/>
          <p:nvPr>
            <p:ph idx="1" type="body"/>
          </p:nvPr>
        </p:nvSpPr>
        <p:spPr>
          <a:xfrm>
            <a:off x="605367" y="5694564"/>
            <a:ext cx="10972800" cy="398263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1" name="Google Shape;241;p76"/>
          <p:cNvSpPr txBox="1"/>
          <p:nvPr>
            <p:ph idx="3" type="body"/>
          </p:nvPr>
        </p:nvSpPr>
        <p:spPr>
          <a:xfrm>
            <a:off x="605340" y="6055668"/>
            <a:ext cx="10972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, caption LEFT" showMasterSp="0">
  <p:cSld name="full picture, caption LEF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7"/>
          <p:cNvSpPr/>
          <p:nvPr>
            <p:ph idx="2" type="pic"/>
          </p:nvPr>
        </p:nvSpPr>
        <p:spPr>
          <a:xfrm>
            <a:off x="-13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77"/>
          <p:cNvSpPr txBox="1"/>
          <p:nvPr>
            <p:ph idx="1" type="body"/>
          </p:nvPr>
        </p:nvSpPr>
        <p:spPr>
          <a:xfrm>
            <a:off x="605367" y="5694564"/>
            <a:ext cx="10972800" cy="398263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5" name="Google Shape;245;p77"/>
          <p:cNvSpPr txBox="1"/>
          <p:nvPr>
            <p:ph idx="3" type="body"/>
          </p:nvPr>
        </p:nvSpPr>
        <p:spPr>
          <a:xfrm>
            <a:off x="605340" y="6055668"/>
            <a:ext cx="109728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6" name="Google Shape;246;p77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graphic">
  <p:cSld name="1_title, graphic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/>
          <p:nvPr>
            <p:ph type="title"/>
          </p:nvPr>
        </p:nvSpPr>
        <p:spPr>
          <a:xfrm>
            <a:off x="605367" y="378458"/>
            <a:ext cx="1014576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50">
                <a:solidFill>
                  <a:schemeClr val="dk1"/>
                </a:solidFill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" type="body"/>
          </p:nvPr>
        </p:nvSpPr>
        <p:spPr>
          <a:xfrm>
            <a:off x="601601" y="1713178"/>
            <a:ext cx="10985780" cy="4193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2" type="body"/>
          </p:nvPr>
        </p:nvSpPr>
        <p:spPr>
          <a:xfrm>
            <a:off x="601134" y="6093619"/>
            <a:ext cx="10985500" cy="15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00"/>
              <a:buNone/>
              <a:defRPr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4"/>
          <p:cNvSpPr txBox="1"/>
          <p:nvPr>
            <p:ph idx="3" type="body"/>
          </p:nvPr>
        </p:nvSpPr>
        <p:spPr>
          <a:xfrm>
            <a:off x="7471833" y="6331368"/>
            <a:ext cx="4114803" cy="3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00"/>
              <a:buNone/>
              <a:defRPr b="1" sz="1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graphic">
  <p:cSld name="title, sub, graphic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6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" name="Google Shape;31;p46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6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46"/>
          <p:cNvSpPr txBox="1"/>
          <p:nvPr>
            <p:ph idx="2" type="body"/>
          </p:nvPr>
        </p:nvSpPr>
        <p:spPr>
          <a:xfrm>
            <a:off x="609600" y="1713180"/>
            <a:ext cx="1097280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LEFT HALF bullets">
  <p:cSld name="title, sub, LEFT HALF 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609600" y="868059"/>
            <a:ext cx="10972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  <a:defRPr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609599" y="5913259"/>
            <a:ext cx="10980757" cy="2519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9"/>
          <p:cNvSpPr txBox="1"/>
          <p:nvPr>
            <p:ph idx="3" type="body"/>
          </p:nvPr>
        </p:nvSpPr>
        <p:spPr>
          <a:xfrm>
            <a:off x="609600" y="1713180"/>
            <a:ext cx="539496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4" type="body"/>
          </p:nvPr>
        </p:nvSpPr>
        <p:spPr>
          <a:xfrm>
            <a:off x="6187440" y="1713180"/>
            <a:ext cx="5394960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red" showMasterSp="0">
  <p:cSld name="section title red">
    <p:bg>
      <p:bgPr>
        <a:solidFill>
          <a:schemeClr val="accen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605367" y="1532966"/>
            <a:ext cx="10981267" cy="20633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statement red" showMasterSp="0">
  <p:cSld name="quote or statement red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/>
          <p:nvPr>
            <p:ph type="title"/>
          </p:nvPr>
        </p:nvSpPr>
        <p:spPr>
          <a:xfrm>
            <a:off x="605367" y="1983439"/>
            <a:ext cx="10981267" cy="1538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 txBox="1"/>
          <p:nvPr>
            <p:ph idx="1" type="body"/>
          </p:nvPr>
        </p:nvSpPr>
        <p:spPr>
          <a:xfrm>
            <a:off x="605367" y="5083557"/>
            <a:ext cx="10981267" cy="148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5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idx="1" type="body"/>
          </p:nvPr>
        </p:nvSpPr>
        <p:spPr>
          <a:xfrm>
            <a:off x="609600" y="1713179"/>
            <a:ext cx="10972800" cy="4201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3666A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type="title"/>
          </p:nvPr>
        </p:nvSpPr>
        <p:spPr>
          <a:xfrm>
            <a:off x="609599" y="378458"/>
            <a:ext cx="10141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F306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F306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F306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F306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2" type="sldNum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7553" y="6175017"/>
            <a:ext cx="2013624" cy="504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4" name="Google Shape;14;p39"/>
          <p:cNvPicPr preferRelativeResize="0"/>
          <p:nvPr/>
        </p:nvPicPr>
        <p:blipFill rotWithShape="1">
          <a:blip r:embed="rId2">
            <a:alphaModFix/>
          </a:blip>
          <a:srcRect b="0" l="0" r="22682" t="0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7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879">
          <p15:clr>
            <a:srgbClr val="F26B43"/>
          </p15:clr>
        </p15:guide>
        <p15:guide id="4" orient="horz" pos="3954">
          <p15:clr>
            <a:srgbClr val="F26B43"/>
          </p15:clr>
        </p15:guide>
        <p15:guide id="5" orient="horz" pos="404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jp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32" y="844502"/>
            <a:ext cx="11721476" cy="2936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56" name="Google Shape;256;p1"/>
          <p:cNvPicPr preferRelativeResize="0"/>
          <p:nvPr/>
        </p:nvPicPr>
        <p:blipFill rotWithShape="1">
          <a:blip r:embed="rId4">
            <a:alphaModFix/>
          </a:blip>
          <a:srcRect b="0" l="0" r="19976" t="0"/>
          <a:stretch/>
        </p:blipFill>
        <p:spPr>
          <a:xfrm>
            <a:off x="-480060" y="4789170"/>
            <a:ext cx="10370294" cy="2311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"/>
          <p:cNvSpPr txBox="1"/>
          <p:nvPr>
            <p:ph idx="4294967295" type="title"/>
          </p:nvPr>
        </p:nvSpPr>
        <p:spPr>
          <a:xfrm>
            <a:off x="604850" y="3781125"/>
            <a:ext cx="4854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Stellar ReEntry Nurse</a:t>
            </a:r>
            <a:endParaRPr>
              <a:solidFill>
                <a:srgbClr val="7F4E9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00a1395cfe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25" y="1218150"/>
            <a:ext cx="1371600" cy="19955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g100a1395cfe_1_4"/>
          <p:cNvSpPr/>
          <p:nvPr/>
        </p:nvSpPr>
        <p:spPr>
          <a:xfrm>
            <a:off x="8380063" y="1218138"/>
            <a:ext cx="1371600" cy="20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0a1395cfe_1_4"/>
          <p:cNvSpPr/>
          <p:nvPr/>
        </p:nvSpPr>
        <p:spPr>
          <a:xfrm>
            <a:off x="4494863" y="3565688"/>
            <a:ext cx="1371600" cy="20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0a1395cfe_1_4"/>
          <p:cNvSpPr/>
          <p:nvPr/>
        </p:nvSpPr>
        <p:spPr>
          <a:xfrm>
            <a:off x="4494875" y="1218150"/>
            <a:ext cx="1371600" cy="20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00a1395cfe_1_4"/>
          <p:cNvSpPr/>
          <p:nvPr/>
        </p:nvSpPr>
        <p:spPr>
          <a:xfrm>
            <a:off x="609725" y="3565688"/>
            <a:ext cx="1371600" cy="20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00a1395cfe_1_4"/>
          <p:cNvSpPr txBox="1"/>
          <p:nvPr>
            <p:ph type="title"/>
          </p:nvPr>
        </p:nvSpPr>
        <p:spPr>
          <a:xfrm>
            <a:off x="609599" y="378458"/>
            <a:ext cx="101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7F4E9F"/>
                </a:solidFill>
              </a:rPr>
              <a:t>Team Stellar ReEntry Nurse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75" name="Google Shape;375;g100a1395cfe_1_4"/>
          <p:cNvSpPr txBox="1"/>
          <p:nvPr>
            <p:ph idx="12" type="sldNum"/>
          </p:nvPr>
        </p:nvSpPr>
        <p:spPr>
          <a:xfrm>
            <a:off x="11200047" y="6260570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g100a1395cfe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027" y="3567469"/>
            <a:ext cx="1371600" cy="20281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g100a1395cfe_1_4"/>
          <p:cNvSpPr txBox="1"/>
          <p:nvPr/>
        </p:nvSpPr>
        <p:spPr>
          <a:xfrm>
            <a:off x="9846175" y="3566975"/>
            <a:ext cx="20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Kim Trumbull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User Experience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78" name="Google Shape;378;g100a1395cfe_1_4"/>
          <p:cNvSpPr txBox="1"/>
          <p:nvPr/>
        </p:nvSpPr>
        <p:spPr>
          <a:xfrm>
            <a:off x="9846175" y="1218150"/>
            <a:ext cx="20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Siva Kondapalli 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Software developer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79" name="Google Shape;379;g100a1395cfe_1_4"/>
          <p:cNvSpPr txBox="1"/>
          <p:nvPr/>
        </p:nvSpPr>
        <p:spPr>
          <a:xfrm>
            <a:off x="5986475" y="3566975"/>
            <a:ext cx="20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Manveen Randhawa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Software developer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80" name="Google Shape;380;g100a1395cfe_1_4"/>
          <p:cNvSpPr txBox="1"/>
          <p:nvPr/>
        </p:nvSpPr>
        <p:spPr>
          <a:xfrm>
            <a:off x="5986475" y="1218150"/>
            <a:ext cx="20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Anne Piotrowski 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Software developer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81" name="Google Shape;381;g100a1395cfe_1_4"/>
          <p:cNvSpPr txBox="1"/>
          <p:nvPr/>
        </p:nvSpPr>
        <p:spPr>
          <a:xfrm>
            <a:off x="2090225" y="1218150"/>
            <a:ext cx="20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Shruti Sachar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RN/MSN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82" name="Google Shape;382;g100a1395cfe_1_4"/>
          <p:cNvSpPr txBox="1"/>
          <p:nvPr/>
        </p:nvSpPr>
        <p:spPr>
          <a:xfrm>
            <a:off x="2090225" y="3566975"/>
            <a:ext cx="205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Esther Ikechukwu 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4E9F"/>
                </a:solidFill>
              </a:rPr>
              <a:t>RN/BSN 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MS Health Informatics</a:t>
            </a:r>
            <a:endParaRPr>
              <a:solidFill>
                <a:srgbClr val="7F4E9F"/>
              </a:solidFill>
            </a:endParaRPr>
          </a:p>
        </p:txBody>
      </p:sp>
      <p:pic>
        <p:nvPicPr>
          <p:cNvPr id="383" name="Google Shape;383;g100a1395cfe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1975" y="1192125"/>
            <a:ext cx="1547800" cy="208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00a1395cfe_1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3775" y="1192125"/>
            <a:ext cx="1441449" cy="21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00a1395cfe_1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9950" y="3513575"/>
            <a:ext cx="1441450" cy="20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0a1395cfe_1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725" y="3539600"/>
            <a:ext cx="1371600" cy="20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"/>
          <p:cNvPicPr preferRelativeResize="0"/>
          <p:nvPr/>
        </p:nvPicPr>
        <p:blipFill rotWithShape="1">
          <a:blip r:embed="rId3">
            <a:alphaModFix/>
          </a:blip>
          <a:srcRect b="4895" l="45895" r="0" t="0"/>
          <a:stretch/>
        </p:blipFill>
        <p:spPr>
          <a:xfrm>
            <a:off x="243777" y="478742"/>
            <a:ext cx="11948223" cy="526165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"/>
          <p:cNvSpPr txBox="1"/>
          <p:nvPr>
            <p:ph type="title"/>
          </p:nvPr>
        </p:nvSpPr>
        <p:spPr>
          <a:xfrm>
            <a:off x="4773725" y="682800"/>
            <a:ext cx="3195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The End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092a7602e_0_0"/>
          <p:cNvSpPr/>
          <p:nvPr/>
        </p:nvSpPr>
        <p:spPr>
          <a:xfrm>
            <a:off x="3812883" y="1356954"/>
            <a:ext cx="3381600" cy="5247000"/>
          </a:xfrm>
          <a:prstGeom prst="rect">
            <a:avLst/>
          </a:prstGeom>
          <a:solidFill>
            <a:srgbClr val="725A96"/>
          </a:solidFill>
          <a:ln cap="flat" cmpd="sng" w="25400">
            <a:solidFill>
              <a:srgbClr val="0217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092a7602e_0_0"/>
          <p:cNvSpPr/>
          <p:nvPr/>
        </p:nvSpPr>
        <p:spPr>
          <a:xfrm>
            <a:off x="592535" y="1356954"/>
            <a:ext cx="3111000" cy="5247000"/>
          </a:xfrm>
          <a:prstGeom prst="rect">
            <a:avLst/>
          </a:prstGeom>
          <a:solidFill>
            <a:srgbClr val="725A96"/>
          </a:solidFill>
          <a:ln cap="flat" cmpd="sng" w="25400">
            <a:solidFill>
              <a:srgbClr val="0217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0092a7602e_0_0"/>
          <p:cNvSpPr txBox="1"/>
          <p:nvPr/>
        </p:nvSpPr>
        <p:spPr>
          <a:xfrm>
            <a:off x="728675" y="381000"/>
            <a:ext cx="10515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7F4E9F"/>
                </a:solidFill>
              </a:rPr>
              <a:t>MY STORY: Shruti Sachar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0092a7602e_0_0"/>
          <p:cNvSpPr txBox="1"/>
          <p:nvPr/>
        </p:nvSpPr>
        <p:spPr>
          <a:xfrm>
            <a:off x="7343454" y="1372374"/>
            <a:ext cx="4407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am not working in healthcare right now. I got my B.S.N. in 2006 and got my R.N. license in 2007. I previously worked in a hospital but I haven’t worked bedside since 2010.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I’m ready to return to nursing but I don’t know where to start.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postings require “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recent experience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”. I can’t get hired.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need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that I am competent with clinical skills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hospitals or agencies will hire me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0092a7602e_0_0"/>
          <p:cNvPicPr preferRelativeResize="0"/>
          <p:nvPr/>
        </p:nvPicPr>
        <p:blipFill rotWithShape="1">
          <a:blip r:embed="rId3">
            <a:alphaModFix/>
          </a:blip>
          <a:srcRect b="9362" l="0" r="0" t="0"/>
          <a:stretch/>
        </p:blipFill>
        <p:spPr>
          <a:xfrm>
            <a:off x="3812875" y="1356950"/>
            <a:ext cx="3381625" cy="43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0092a7602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25" y="1356950"/>
            <a:ext cx="3110875" cy="43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0092a7602e_0_0"/>
          <p:cNvSpPr txBox="1"/>
          <p:nvPr/>
        </p:nvSpPr>
        <p:spPr>
          <a:xfrm>
            <a:off x="1591468" y="5911730"/>
            <a:ext cx="98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2006</a:t>
            </a:r>
            <a:endParaRPr/>
          </a:p>
        </p:txBody>
      </p:sp>
      <p:sp>
        <p:nvSpPr>
          <p:cNvPr id="273" name="Google Shape;273;g10092a7602e_0_0"/>
          <p:cNvSpPr txBox="1"/>
          <p:nvPr/>
        </p:nvSpPr>
        <p:spPr>
          <a:xfrm>
            <a:off x="4947203" y="5911730"/>
            <a:ext cx="98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93fcf649_8_22"/>
          <p:cNvSpPr txBox="1"/>
          <p:nvPr>
            <p:ph idx="12" type="sldNum"/>
          </p:nvPr>
        </p:nvSpPr>
        <p:spPr>
          <a:xfrm>
            <a:off x="11200047" y="6260570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g10093fcf649_8_22"/>
          <p:cNvSpPr txBox="1"/>
          <p:nvPr/>
        </p:nvSpPr>
        <p:spPr>
          <a:xfrm>
            <a:off x="7734818" y="1088144"/>
            <a:ext cx="4160100" cy="4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the next five years, </a:t>
            </a:r>
            <a:r>
              <a:rPr b="1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900,000 </a:t>
            </a: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nurses are projected to permanently leave the profession</a:t>
            </a:r>
            <a:endParaRPr sz="22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33333"/>
              </a:solidFill>
            </a:endParaRPr>
          </a:p>
          <a:p>
            <a:pPr indent="-330200" lvl="0" marL="3429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Employers will need to hire </a:t>
            </a:r>
            <a:r>
              <a:rPr b="1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million nurses by 2026</a:t>
            </a:r>
            <a:endParaRPr b="0" i="0" sz="2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33333"/>
              </a:solidFill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Nursing Schools are s</a:t>
            </a:r>
            <a:r>
              <a:rPr b="1" i="0" lang="en-US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truggling to expand capacity to meet the rising demand. </a:t>
            </a:r>
            <a:endParaRPr b="0" i="0" sz="22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0093fcf649_8_22"/>
          <p:cNvSpPr txBox="1"/>
          <p:nvPr>
            <p:ph type="title"/>
          </p:nvPr>
        </p:nvSpPr>
        <p:spPr>
          <a:xfrm>
            <a:off x="605376" y="378450"/>
            <a:ext cx="11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7F4E9F"/>
                </a:solidFill>
              </a:rPr>
              <a:t>PROBLEM</a:t>
            </a:r>
            <a:r>
              <a:rPr lang="en-US">
                <a:solidFill>
                  <a:srgbClr val="7F4E9F"/>
                </a:solidFill>
              </a:rPr>
              <a:t>: No near-term solution to nursing shortage today!</a:t>
            </a:r>
            <a:endParaRPr>
              <a:solidFill>
                <a:srgbClr val="7F4E9F"/>
              </a:solidFill>
            </a:endParaRPr>
          </a:p>
        </p:txBody>
      </p:sp>
      <p:pic>
        <p:nvPicPr>
          <p:cNvPr id="282" name="Google Shape;282;g10093fcf649_8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125" y="878254"/>
            <a:ext cx="7173328" cy="5217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0093fcf649_8_22"/>
          <p:cNvSpPr txBox="1"/>
          <p:nvPr/>
        </p:nvSpPr>
        <p:spPr>
          <a:xfrm>
            <a:off x="5986475" y="6195900"/>
            <a:ext cx="521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https://www.thisweekhealth.com/mercer-report-healthcare-labor-shortage-will-continue-to-grow/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0093fcf649_8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400" y="1005718"/>
            <a:ext cx="809449" cy="12342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0093fcf649_8_63"/>
          <p:cNvSpPr/>
          <p:nvPr/>
        </p:nvSpPr>
        <p:spPr>
          <a:xfrm>
            <a:off x="8457775" y="924175"/>
            <a:ext cx="2438700" cy="1307700"/>
          </a:xfrm>
          <a:prstGeom prst="rect">
            <a:avLst/>
          </a:prstGeom>
          <a:solidFill>
            <a:srgbClr val="6805CF">
              <a:alpha val="11170"/>
            </a:srgbClr>
          </a:solidFill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093fcf649_8_63"/>
          <p:cNvSpPr txBox="1"/>
          <p:nvPr>
            <p:ph idx="12" type="sldNum"/>
          </p:nvPr>
        </p:nvSpPr>
        <p:spPr>
          <a:xfrm>
            <a:off x="11200047" y="6260570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g10093fcf649_8_63"/>
          <p:cNvSpPr txBox="1"/>
          <p:nvPr/>
        </p:nvSpPr>
        <p:spPr>
          <a:xfrm>
            <a:off x="6719050" y="6383900"/>
            <a:ext cx="46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https://www.usa.edu/blog/nursing-shortage/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093fcf649_8_63"/>
          <p:cNvSpPr txBox="1"/>
          <p:nvPr>
            <p:ph type="title"/>
          </p:nvPr>
        </p:nvSpPr>
        <p:spPr>
          <a:xfrm>
            <a:off x="604842" y="381008"/>
            <a:ext cx="10291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7F4E9F"/>
                </a:solidFill>
              </a:rPr>
              <a:t>SOLUTION: 570,000 Re-entry Nurses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294" name="Google Shape;294;g10093fcf649_8_63"/>
          <p:cNvSpPr/>
          <p:nvPr/>
        </p:nvSpPr>
        <p:spPr>
          <a:xfrm>
            <a:off x="3708566" y="1564633"/>
            <a:ext cx="4120055" cy="4120055"/>
          </a:xfrm>
          <a:prstGeom prst="pie">
            <a:avLst>
              <a:gd fmla="val 16247200" name="adj1"/>
              <a:gd fmla="val 16200000" name="adj2"/>
            </a:avLst>
          </a:prstGeom>
          <a:solidFill>
            <a:srgbClr val="FFFF00"/>
          </a:solidFill>
          <a:ln cap="flat" cmpd="sng" w="25400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0093fcf649_8_63"/>
          <p:cNvSpPr/>
          <p:nvPr/>
        </p:nvSpPr>
        <p:spPr>
          <a:xfrm>
            <a:off x="3710124" y="1566789"/>
            <a:ext cx="4120200" cy="4120200"/>
          </a:xfrm>
          <a:prstGeom prst="pie">
            <a:avLst>
              <a:gd fmla="val 19609968" name="adj1"/>
              <a:gd fmla="val 16200000" name="adj2"/>
            </a:avLst>
          </a:prstGeom>
          <a:solidFill>
            <a:srgbClr val="DAA8EB"/>
          </a:solidFill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0093fcf649_8_63"/>
          <p:cNvSpPr txBox="1"/>
          <p:nvPr/>
        </p:nvSpPr>
        <p:spPr>
          <a:xfrm>
            <a:off x="9412627" y="1092731"/>
            <a:ext cx="1346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7F4E9F"/>
                </a:solidFill>
                <a:latin typeface="Arial"/>
                <a:ea typeface="Arial"/>
                <a:cs typeface="Arial"/>
                <a:sym typeface="Arial"/>
              </a:rPr>
              <a:t>570K</a:t>
            </a:r>
            <a:endParaRPr>
              <a:solidFill>
                <a:srgbClr val="7F4E9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7F4E9F"/>
                </a:solidFill>
                <a:latin typeface="Arial"/>
                <a:ea typeface="Arial"/>
                <a:cs typeface="Arial"/>
                <a:sym typeface="Arial"/>
              </a:rPr>
              <a:t>15.5%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297" name="Google Shape;297;g10093fcf649_8_63"/>
          <p:cNvSpPr txBox="1"/>
          <p:nvPr/>
        </p:nvSpPr>
        <p:spPr>
          <a:xfrm>
            <a:off x="265426" y="2397450"/>
            <a:ext cx="3278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/>
              <a:t>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urses who are not working at the bedside are the solution to filling the nursing shortage in the interim while the nursing schools ramp up and </a:t>
            </a:r>
            <a:r>
              <a:rPr lang="en-US" sz="2200"/>
              <a:t>graduate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more nurses.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0093fcf649_8_63"/>
          <p:cNvSpPr txBox="1"/>
          <p:nvPr/>
        </p:nvSpPr>
        <p:spPr>
          <a:xfrm>
            <a:off x="4152450" y="3617814"/>
            <a:ext cx="159530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3.4 Mil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84.5%</a:t>
            </a:r>
            <a:endParaRPr/>
          </a:p>
        </p:txBody>
      </p:sp>
      <p:pic>
        <p:nvPicPr>
          <p:cNvPr id="299" name="Google Shape;299;g10093fcf649_8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8096" y="3860303"/>
            <a:ext cx="1559472" cy="106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0093fcf649_8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3175" y="1012552"/>
            <a:ext cx="809452" cy="10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0093fcf649_8_63"/>
          <p:cNvSpPr txBox="1"/>
          <p:nvPr/>
        </p:nvSpPr>
        <p:spPr>
          <a:xfrm>
            <a:off x="8413901" y="2397450"/>
            <a:ext cx="3402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/>
              <a:t>Licensed 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urses not working at the bedside could potentially start working today if they had the training to do so.</a:t>
            </a:r>
            <a:endParaRPr sz="2200"/>
          </a:p>
        </p:txBody>
      </p:sp>
      <p:cxnSp>
        <p:nvCxnSpPr>
          <p:cNvPr id="302" name="Google Shape;302;g10093fcf649_8_63"/>
          <p:cNvCxnSpPr/>
          <p:nvPr/>
        </p:nvCxnSpPr>
        <p:spPr>
          <a:xfrm flipH="1" rot="10800000">
            <a:off x="6638551" y="1415535"/>
            <a:ext cx="1461000" cy="346800"/>
          </a:xfrm>
          <a:prstGeom prst="bentConnector3">
            <a:avLst>
              <a:gd fmla="val 1079" name="adj1"/>
            </a:avLst>
          </a:prstGeom>
          <a:noFill/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093fcf649_1_17"/>
          <p:cNvSpPr txBox="1"/>
          <p:nvPr>
            <p:ph type="title"/>
          </p:nvPr>
        </p:nvSpPr>
        <p:spPr>
          <a:xfrm>
            <a:off x="605367" y="378458"/>
            <a:ext cx="101457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7F4E9F"/>
                </a:solidFill>
              </a:rPr>
              <a:t>SOLUTION</a:t>
            </a:r>
            <a:r>
              <a:rPr lang="en-US" sz="3000">
                <a:solidFill>
                  <a:srgbClr val="7F4E9F"/>
                </a:solidFill>
              </a:rPr>
              <a:t>: Steller Nurse Re-Entry Program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09" name="Google Shape;309;g10093fcf649_1_17"/>
          <p:cNvSpPr txBox="1"/>
          <p:nvPr>
            <p:ph idx="1" type="body"/>
          </p:nvPr>
        </p:nvSpPr>
        <p:spPr>
          <a:xfrm>
            <a:off x="563350" y="1089925"/>
            <a:ext cx="72852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Re-Entry Nurse Training Program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6 week 36 hour long, 36 module based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Competency and clinical based education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Taught by veteran nurses with 20+ years of bedside experience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Nurses will leave with a certificate and digital badge </a:t>
            </a:r>
            <a:endParaRPr sz="22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Veteran Nurses provide educational content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Remote flexible schedule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0" name="Google Shape;310;g10093fcf649_1_17"/>
          <p:cNvSpPr txBox="1"/>
          <p:nvPr>
            <p:ph idx="12" type="sldNum"/>
          </p:nvPr>
        </p:nvSpPr>
        <p:spPr>
          <a:xfrm>
            <a:off x="11586635" y="6332953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g10093fcf649_1_17"/>
          <p:cNvPicPr preferRelativeResize="0"/>
          <p:nvPr/>
        </p:nvPicPr>
        <p:blipFill rotWithShape="1">
          <a:blip r:embed="rId3">
            <a:alphaModFix/>
          </a:blip>
          <a:srcRect b="7706" l="0" r="0" t="0"/>
          <a:stretch/>
        </p:blipFill>
        <p:spPr>
          <a:xfrm>
            <a:off x="8256250" y="3575962"/>
            <a:ext cx="3521500" cy="2339075"/>
          </a:xfrm>
          <a:prstGeom prst="rect">
            <a:avLst/>
          </a:prstGeom>
          <a:noFill/>
          <a:ln cap="flat" cmpd="sng" w="19050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g10093fcf649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6252" y="1089928"/>
            <a:ext cx="3521496" cy="2339075"/>
          </a:xfrm>
          <a:prstGeom prst="rect">
            <a:avLst/>
          </a:prstGeom>
          <a:noFill/>
          <a:ln cap="flat" cmpd="sng" w="19050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0092a7602e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315" y="1296787"/>
            <a:ext cx="3416602" cy="2398314"/>
          </a:xfrm>
          <a:prstGeom prst="rect">
            <a:avLst/>
          </a:prstGeom>
          <a:noFill/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g10092a7602e_0_11"/>
          <p:cNvSpPr txBox="1"/>
          <p:nvPr/>
        </p:nvSpPr>
        <p:spPr>
          <a:xfrm>
            <a:off x="315450" y="381000"/>
            <a:ext cx="1156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F4E9F"/>
                </a:solidFill>
              </a:rPr>
              <a:t>PRODUCT SOLUTION: App-enabled Skills Retraining</a:t>
            </a:r>
            <a:endParaRPr b="1" sz="3000">
              <a:solidFill>
                <a:srgbClr val="7F4E9F"/>
              </a:solidFill>
            </a:endParaRPr>
          </a:p>
        </p:txBody>
      </p:sp>
      <p:pic>
        <p:nvPicPr>
          <p:cNvPr id="320" name="Google Shape;320;g10092a7602e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99" y="1296787"/>
            <a:ext cx="3272699" cy="2398314"/>
          </a:xfrm>
          <a:prstGeom prst="rect">
            <a:avLst/>
          </a:prstGeom>
          <a:noFill/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g10092a7602e_0_11"/>
          <p:cNvPicPr preferRelativeResize="0"/>
          <p:nvPr/>
        </p:nvPicPr>
        <p:blipFill rotWithShape="1">
          <a:blip r:embed="rId5">
            <a:alphaModFix/>
          </a:blip>
          <a:srcRect b="0" l="13037" r="10045" t="0"/>
          <a:stretch/>
        </p:blipFill>
        <p:spPr>
          <a:xfrm>
            <a:off x="7944435" y="1296775"/>
            <a:ext cx="3712889" cy="2398325"/>
          </a:xfrm>
          <a:prstGeom prst="rect">
            <a:avLst/>
          </a:prstGeom>
          <a:noFill/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2" name="Google Shape;322;g10092a7602e_0_11"/>
          <p:cNvGrpSpPr/>
          <p:nvPr/>
        </p:nvGrpSpPr>
        <p:grpSpPr>
          <a:xfrm>
            <a:off x="6139505" y="4117539"/>
            <a:ext cx="2752012" cy="2563789"/>
            <a:chOff x="5399750" y="3202299"/>
            <a:chExt cx="3272699" cy="3252301"/>
          </a:xfrm>
        </p:grpSpPr>
        <p:pic>
          <p:nvPicPr>
            <p:cNvPr id="323" name="Google Shape;323;g10092a7602e_0_11"/>
            <p:cNvPicPr preferRelativeResize="0"/>
            <p:nvPr/>
          </p:nvPicPr>
          <p:blipFill rotWithShape="1">
            <a:blip r:embed="rId6">
              <a:alphaModFix/>
            </a:blip>
            <a:srcRect b="0" l="0" r="24528" t="0"/>
            <a:stretch/>
          </p:blipFill>
          <p:spPr>
            <a:xfrm>
              <a:off x="5399750" y="3202299"/>
              <a:ext cx="3272699" cy="3252301"/>
            </a:xfrm>
            <a:prstGeom prst="rect">
              <a:avLst/>
            </a:prstGeom>
            <a:noFill/>
            <a:ln cap="flat" cmpd="sng" w="9525">
              <a:solidFill>
                <a:srgbClr val="7F4E9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24" name="Google Shape;324;g10092a7602e_0_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70750" y="3390750"/>
              <a:ext cx="1436124" cy="2262650"/>
            </a:xfrm>
            <a:prstGeom prst="rect">
              <a:avLst/>
            </a:prstGeom>
            <a:noFill/>
            <a:ln cap="flat" cmpd="sng" w="9525">
              <a:solidFill>
                <a:srgbClr val="7F4E9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25" name="Google Shape;325;g10092a7602e_0_11"/>
          <p:cNvGrpSpPr/>
          <p:nvPr/>
        </p:nvGrpSpPr>
        <p:grpSpPr>
          <a:xfrm>
            <a:off x="3333872" y="4117191"/>
            <a:ext cx="2470233" cy="2563789"/>
            <a:chOff x="1791725" y="3202299"/>
            <a:chExt cx="3272699" cy="3252301"/>
          </a:xfrm>
        </p:grpSpPr>
        <p:pic>
          <p:nvPicPr>
            <p:cNvPr id="326" name="Google Shape;326;g10092a7602e_0_11"/>
            <p:cNvPicPr preferRelativeResize="0"/>
            <p:nvPr/>
          </p:nvPicPr>
          <p:blipFill rotWithShape="1">
            <a:blip r:embed="rId6">
              <a:alphaModFix/>
            </a:blip>
            <a:srcRect b="0" l="0" r="24528" t="0"/>
            <a:stretch/>
          </p:blipFill>
          <p:spPr>
            <a:xfrm>
              <a:off x="1791725" y="3202299"/>
              <a:ext cx="3272699" cy="3252301"/>
            </a:xfrm>
            <a:prstGeom prst="rect">
              <a:avLst/>
            </a:prstGeom>
            <a:noFill/>
            <a:ln cap="flat" cmpd="sng" w="9525">
              <a:solidFill>
                <a:srgbClr val="7F4E9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27" name="Google Shape;327;g10092a7602e_0_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2725" y="3390775"/>
              <a:ext cx="1435607" cy="2258569"/>
            </a:xfrm>
            <a:prstGeom prst="rect">
              <a:avLst/>
            </a:prstGeom>
            <a:noFill/>
            <a:ln cap="flat" cmpd="sng" w="9525">
              <a:solidFill>
                <a:srgbClr val="7F4E9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28" name="Google Shape;328;g10092a7602e_0_11"/>
          <p:cNvSpPr txBox="1"/>
          <p:nvPr/>
        </p:nvSpPr>
        <p:spPr>
          <a:xfrm>
            <a:off x="219275" y="4117200"/>
            <a:ext cx="3139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200"/>
              <a:t>App-enabled retraining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200"/>
              <a:t>Competency-based upskilling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200"/>
              <a:t>Easily accessed</a:t>
            </a:r>
            <a:endParaRPr sz="2200"/>
          </a:p>
        </p:txBody>
      </p:sp>
      <p:sp>
        <p:nvSpPr>
          <p:cNvPr id="329" name="Google Shape;329;g10092a7602e_0_11"/>
          <p:cNvSpPr/>
          <p:nvPr/>
        </p:nvSpPr>
        <p:spPr>
          <a:xfrm>
            <a:off x="3639325" y="2307250"/>
            <a:ext cx="429900" cy="2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4E9F"/>
          </a:solidFill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0092a7602e_0_11"/>
          <p:cNvSpPr/>
          <p:nvPr/>
        </p:nvSpPr>
        <p:spPr>
          <a:xfrm>
            <a:off x="7514525" y="2307250"/>
            <a:ext cx="429900" cy="2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4E9F"/>
          </a:solidFill>
          <a:ln cap="flat" cmpd="sng" w="9525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092a7602e_0_11"/>
          <p:cNvSpPr txBox="1"/>
          <p:nvPr/>
        </p:nvSpPr>
        <p:spPr>
          <a:xfrm>
            <a:off x="9325025" y="4363500"/>
            <a:ext cx="199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F4E9F"/>
                </a:solidFill>
              </a:rPr>
              <a:t>Stellar </a:t>
            </a:r>
            <a:endParaRPr b="1" sz="3000"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F4E9F"/>
                </a:solidFill>
              </a:rPr>
              <a:t>ReEntry </a:t>
            </a:r>
            <a:endParaRPr b="1" sz="3000">
              <a:solidFill>
                <a:srgbClr val="7F4E9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F4E9F"/>
                </a:solidFill>
              </a:rPr>
              <a:t>Nurse</a:t>
            </a:r>
            <a:endParaRPr b="1" sz="3000">
              <a:solidFill>
                <a:srgbClr val="7F4E9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 txBox="1"/>
          <p:nvPr>
            <p:ph idx="12" type="sldNum"/>
          </p:nvPr>
        </p:nvSpPr>
        <p:spPr>
          <a:xfrm>
            <a:off x="11643919" y="6219717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11"/>
          <p:cNvSpPr txBox="1"/>
          <p:nvPr>
            <p:ph type="title"/>
          </p:nvPr>
        </p:nvSpPr>
        <p:spPr>
          <a:xfrm>
            <a:off x="605375" y="536300"/>
            <a:ext cx="10981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7F4E9F"/>
                </a:solidFill>
              </a:rPr>
              <a:t>Stellar ReEntry Nurse </a:t>
            </a:r>
            <a:r>
              <a:rPr lang="en-US">
                <a:solidFill>
                  <a:srgbClr val="7F4E9F"/>
                </a:solidFill>
              </a:rPr>
              <a:t>Versus Competitors</a:t>
            </a:r>
            <a:endParaRPr>
              <a:solidFill>
                <a:srgbClr val="7F4E9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Stellar ReEntry</a:t>
            </a:r>
            <a:r>
              <a:rPr lang="en-US" sz="5000">
                <a:solidFill>
                  <a:schemeClr val="accent1"/>
                </a:solidFill>
              </a:rPr>
              <a:t> </a:t>
            </a:r>
            <a:r>
              <a:rPr lang="en-US"/>
              <a:t>Nurse vs Competitors</a:t>
            </a:r>
            <a:endParaRPr/>
          </a:p>
        </p:txBody>
      </p:sp>
      <p:graphicFrame>
        <p:nvGraphicFramePr>
          <p:cNvPr id="342" name="Google Shape;342;p11"/>
          <p:cNvGraphicFramePr/>
          <p:nvPr/>
        </p:nvGraphicFramePr>
        <p:xfrm>
          <a:off x="605363" y="1327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{91FB4A23-3683-4270-9745-94F2780D9C7A}</a:tableStyleId>
              </a:tblPr>
              <a:tblGrid>
                <a:gridCol w="1949675"/>
                <a:gridCol w="1559750"/>
                <a:gridCol w="2359200"/>
                <a:gridCol w="1704200"/>
                <a:gridCol w="1704200"/>
                <a:gridCol w="1704200"/>
              </a:tblGrid>
              <a:tr h="77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Benefits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Stellar ReEntry Nurse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Indeed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LinkedIn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You Tube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Coursera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/>
                    </a:solidFill>
                  </a:tcPr>
                </a:tc>
              </a:tr>
              <a:tr h="95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900" u="none" cap="none" strike="noStrike"/>
                        <a:t>Skills based resume</a:t>
                      </a:r>
                      <a:endParaRPr sz="1300" u="none" cap="none" strike="noStrike"/>
                    </a:p>
                  </a:txBody>
                  <a:tcPr marT="34950" marB="34950" marR="53125" marL="1143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21212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</a:tr>
              <a:tr h="95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Theoretical Knowledge</a:t>
                      </a:r>
                      <a:endParaRPr sz="1400" u="none" cap="none" strike="noStrike"/>
                    </a:p>
                  </a:txBody>
                  <a:tcPr marT="34950" marB="34950" marR="53125" marL="1143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</a:tr>
              <a:tr h="95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Clinical Skills</a:t>
                      </a:r>
                      <a:endParaRPr sz="1400" u="none" cap="none" strike="noStrike"/>
                    </a:p>
                  </a:txBody>
                  <a:tcPr marT="34950" marB="34950" marR="53125" marL="1143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35200"/>
                      </a:srgbClr>
                    </a:solidFill>
                  </a:tcPr>
                </a:tc>
              </a:tr>
              <a:tr h="95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Evaluations and Tests</a:t>
                      </a:r>
                      <a:endParaRPr sz="2000" u="none" cap="none" strike="noStrike"/>
                    </a:p>
                  </a:txBody>
                  <a:tcPr marT="34950" marB="34950" marR="53125" marL="1143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</a:t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950" marB="34950" marR="53125" marL="531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805CF">
                        <a:alpha val="245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093fcf649_8_72"/>
          <p:cNvSpPr txBox="1"/>
          <p:nvPr>
            <p:ph idx="1" type="body"/>
          </p:nvPr>
        </p:nvSpPr>
        <p:spPr>
          <a:xfrm>
            <a:off x="601600" y="1137575"/>
            <a:ext cx="10985700" cy="4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2200">
                <a:solidFill>
                  <a:schemeClr val="dk1"/>
                </a:solidFill>
              </a:rPr>
              <a:t>6 week Re-Entry Nurse Training Program 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$1500  (compare to industry typical cost $16K to recruit each nurse)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36 hour long 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36 modules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CE content - reactivate license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2200">
                <a:solidFill>
                  <a:schemeClr val="dk1"/>
                </a:solidFill>
              </a:rPr>
              <a:t>2 Buyers 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B2C - Nurses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B2B - Hospitals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2200">
                <a:solidFill>
                  <a:schemeClr val="dk1"/>
                </a:solidFill>
              </a:rPr>
              <a:t>Hire SMEs 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ED nurse with 25 years of experience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67 year old nurse with 40 years ICU experience</a:t>
            </a:r>
            <a:endParaRPr sz="2200">
              <a:solidFill>
                <a:schemeClr val="dk1"/>
              </a:solidFill>
            </a:endParaRPr>
          </a:p>
          <a:p>
            <a:pPr indent="-368300" lvl="1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>
                <a:solidFill>
                  <a:schemeClr val="dk1"/>
                </a:solidFill>
              </a:rPr>
              <a:t>Veteran Oncology nurse with 30 years of experience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</p:txBody>
      </p:sp>
      <p:sp>
        <p:nvSpPr>
          <p:cNvPr id="349" name="Google Shape;349;g10093fcf649_8_72"/>
          <p:cNvSpPr txBox="1"/>
          <p:nvPr>
            <p:ph idx="12" type="sldNum"/>
          </p:nvPr>
        </p:nvSpPr>
        <p:spPr>
          <a:xfrm>
            <a:off x="11586635" y="6332953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g10093fcf649_8_72"/>
          <p:cNvSpPr txBox="1"/>
          <p:nvPr>
            <p:ph type="title"/>
          </p:nvPr>
        </p:nvSpPr>
        <p:spPr>
          <a:xfrm>
            <a:off x="605367" y="378458"/>
            <a:ext cx="1014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7F4E9F"/>
                </a:solidFill>
              </a:rPr>
              <a:t>Business Model</a:t>
            </a:r>
            <a:endParaRPr>
              <a:solidFill>
                <a:srgbClr val="7F4E9F"/>
              </a:solidFill>
            </a:endParaRPr>
          </a:p>
        </p:txBody>
      </p:sp>
      <p:pic>
        <p:nvPicPr>
          <p:cNvPr id="351" name="Google Shape;351;g10093fcf649_8_72"/>
          <p:cNvPicPr preferRelativeResize="0"/>
          <p:nvPr/>
        </p:nvPicPr>
        <p:blipFill rotWithShape="1">
          <a:blip r:embed="rId3">
            <a:alphaModFix/>
          </a:blip>
          <a:srcRect b="8517" l="0" r="0" t="0"/>
          <a:stretch/>
        </p:blipFill>
        <p:spPr>
          <a:xfrm>
            <a:off x="7460950" y="1882125"/>
            <a:ext cx="4126350" cy="2831299"/>
          </a:xfrm>
          <a:prstGeom prst="rect">
            <a:avLst/>
          </a:prstGeom>
          <a:noFill/>
          <a:ln cap="flat" cmpd="sng" w="19050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093fcf649_8_82"/>
          <p:cNvSpPr txBox="1"/>
          <p:nvPr>
            <p:ph type="title"/>
          </p:nvPr>
        </p:nvSpPr>
        <p:spPr>
          <a:xfrm>
            <a:off x="605367" y="378458"/>
            <a:ext cx="1014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7F4E9F"/>
                </a:solidFill>
              </a:rPr>
              <a:t>Impact </a:t>
            </a:r>
            <a:endParaRPr>
              <a:solidFill>
                <a:srgbClr val="7F4E9F"/>
              </a:solidFill>
            </a:endParaRPr>
          </a:p>
        </p:txBody>
      </p:sp>
      <p:sp>
        <p:nvSpPr>
          <p:cNvPr id="358" name="Google Shape;358;g10093fcf649_8_82"/>
          <p:cNvSpPr txBox="1"/>
          <p:nvPr>
            <p:ph idx="1" type="body"/>
          </p:nvPr>
        </p:nvSpPr>
        <p:spPr>
          <a:xfrm>
            <a:off x="238300" y="1477350"/>
            <a:ext cx="78216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Employers will need to hire </a:t>
            </a:r>
            <a:r>
              <a:rPr b="1" lang="en-US">
                <a:solidFill>
                  <a:schemeClr val="dk1"/>
                </a:solidFill>
              </a:rPr>
              <a:t>1.1</a:t>
            </a:r>
            <a:r>
              <a:rPr lang="en-US">
                <a:solidFill>
                  <a:schemeClr val="dk1"/>
                </a:solidFill>
              </a:rPr>
              <a:t> million nurses by 2026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We have 570k nurses who could potentially start working today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We believe through this program that we can eliminate 25% of shortage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This will buy time for nursing schools to ramp up and produce more nurses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Veteran Nurses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>
                <a:solidFill>
                  <a:schemeClr val="dk1"/>
                </a:solidFill>
              </a:rPr>
              <a:t>The immediate availability of nurses will improve patient care outcomes and save their lives</a:t>
            </a:r>
            <a:endParaRPr/>
          </a:p>
        </p:txBody>
      </p:sp>
      <p:sp>
        <p:nvSpPr>
          <p:cNvPr id="359" name="Google Shape;359;g10093fcf649_8_82"/>
          <p:cNvSpPr txBox="1"/>
          <p:nvPr>
            <p:ph idx="12" type="sldNum"/>
          </p:nvPr>
        </p:nvSpPr>
        <p:spPr>
          <a:xfrm>
            <a:off x="11586635" y="6332953"/>
            <a:ext cx="454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g10093fcf649_8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750" y="2344539"/>
            <a:ext cx="3526874" cy="2459628"/>
          </a:xfrm>
          <a:prstGeom prst="rect">
            <a:avLst/>
          </a:prstGeom>
          <a:noFill/>
          <a:ln cap="flat" cmpd="sng" w="19050">
            <a:solidFill>
              <a:srgbClr val="7F4E9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26D0399CD4B4D88BC89F0DAD28B4A" ma:contentTypeVersion="11" ma:contentTypeDescription="Create a new document." ma:contentTypeScope="" ma:versionID="3daacd11393e1a40f56c61d2d602c2a7">
  <xsd:schema xmlns:xsd="http://www.w3.org/2001/XMLSchema" xmlns:xs="http://www.w3.org/2001/XMLSchema" xmlns:p="http://schemas.microsoft.com/office/2006/metadata/properties" xmlns:ns2="d612b4a2-3949-4239-9cd6-ac0279e7e4a7" targetNamespace="http://schemas.microsoft.com/office/2006/metadata/properties" ma:root="true" ma:fieldsID="5fe3f5613874baa5fd1c31b637b4dc24" ns2:_="">
    <xsd:import namespace="d612b4a2-3949-4239-9cd6-ac0279e7e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2b4a2-3949-4239-9cd6-ac0279e7e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96D6E3-0260-4622-AE22-7067E664B2EF}"/>
</file>

<file path=customXml/itemProps2.xml><?xml version="1.0" encoding="utf-8"?>
<ds:datastoreItem xmlns:ds="http://schemas.openxmlformats.org/officeDocument/2006/customXml" ds:itemID="{367B7F72-D7A2-4679-956A-C041BE7F74C0}"/>
</file>

<file path=customXml/itemProps3.xml><?xml version="1.0" encoding="utf-8"?>
<ds:datastoreItem xmlns:ds="http://schemas.openxmlformats.org/officeDocument/2006/customXml" ds:itemID="{B4F3C6D1-32BA-44F4-99EB-4D2A76DAF616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joanna K</dc:creator>
  <dcterms:created xsi:type="dcterms:W3CDTF">2018-06-06T22:07:20Z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0x01010069E26D0399CD4B4D88BC89F0DAD28B4A</vt:lpwstr>
  </property>
</Properties>
</file>